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458" r:id="rId2"/>
    <p:sldId id="464" r:id="rId3"/>
    <p:sldId id="465" r:id="rId4"/>
  </p:sldIdLst>
  <p:sldSz cx="9144000" cy="6858000" type="screen4x3"/>
  <p:notesSz cx="70485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FF0000"/>
    <a:srgbClr val="FFFF00"/>
    <a:srgbClr val="DDDDDD"/>
    <a:srgbClr val="FFCCFF"/>
    <a:srgbClr val="FF99CC"/>
    <a:srgbClr val="CCFF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02" autoAdjust="0"/>
    <p:restoredTop sz="77483" autoAdjust="0"/>
  </p:normalViewPr>
  <p:slideViewPr>
    <p:cSldViewPr snapToGrid="0">
      <p:cViewPr varScale="1">
        <p:scale>
          <a:sx n="102" d="100"/>
          <a:sy n="102" d="100"/>
        </p:scale>
        <p:origin x="155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3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43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97" tIns="46698" rIns="93397" bIns="46698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94150" y="0"/>
            <a:ext cx="30543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97" tIns="46698" rIns="93397" bIns="46698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5435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97" tIns="46698" rIns="93397" bIns="46698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94150" y="8831263"/>
            <a:ext cx="305435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97" tIns="46698" rIns="93397" bIns="46698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Times New Roman" panose="02020603050405020304" pitchFamily="18" charset="0"/>
              </a:defRPr>
            </a:lvl1pPr>
          </a:lstStyle>
          <a:p>
            <a:fld id="{C76122EB-B90F-428B-9901-EB94AA8A2041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369849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43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97" tIns="46698" rIns="93397" bIns="46698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4150" y="0"/>
            <a:ext cx="30543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97" tIns="46698" rIns="93397" bIns="46698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015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9800" y="4416425"/>
            <a:ext cx="51689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97" tIns="46698" rIns="93397" bIns="466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5435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97" tIns="46698" rIns="93397" bIns="46698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4150" y="8831263"/>
            <a:ext cx="305435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97" tIns="46698" rIns="93397" bIns="46698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Times New Roman" panose="02020603050405020304" pitchFamily="18" charset="0"/>
              </a:defRPr>
            </a:lvl1pPr>
          </a:lstStyle>
          <a:p>
            <a:fld id="{7F9107C8-7964-4F7D-8C33-2DA26718740D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12770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mtClean="0"/>
          </a:p>
        </p:txBody>
      </p:sp>
      <p:sp>
        <p:nvSpPr>
          <p:cNvPr id="1024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fld id="{02F9CA9E-B60C-4523-9BA8-E084792847A9}" type="slidenum">
              <a:rPr lang="en-US" altLang="es-ES" sz="1200">
                <a:latin typeface="Times New Roman" panose="02020603050405020304" pitchFamily="18" charset="0"/>
              </a:rPr>
              <a:pPr/>
              <a:t>1</a:t>
            </a:fld>
            <a:endParaRPr lang="en-US" altLang="es-E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136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dirty="0" smtClean="0"/>
          </a:p>
        </p:txBody>
      </p:sp>
      <p:sp>
        <p:nvSpPr>
          <p:cNvPr id="1229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fld id="{E7F9B173-8942-4531-A05E-DD55C9377E83}" type="slidenum">
              <a:rPr lang="en-US" altLang="es-ES" sz="1200">
                <a:latin typeface="Times New Roman" panose="02020603050405020304" pitchFamily="18" charset="0"/>
              </a:rPr>
              <a:pPr/>
              <a:t>2</a:t>
            </a:fld>
            <a:endParaRPr lang="en-US" altLang="es-E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563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dirty="0" smtClean="0"/>
          </a:p>
        </p:txBody>
      </p:sp>
      <p:sp>
        <p:nvSpPr>
          <p:cNvPr id="1024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defTabSz="933450"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fld id="{02F9CA9E-B60C-4523-9BA8-E084792847A9}" type="slidenum">
              <a:rPr lang="en-US" altLang="es-ES" sz="1200">
                <a:latin typeface="Times New Roman" panose="02020603050405020304" pitchFamily="18" charset="0"/>
              </a:rPr>
              <a:pPr/>
              <a:t>3</a:t>
            </a:fld>
            <a:endParaRPr lang="en-US" altLang="es-E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41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s-ES"/>
              <a:t>3-</a:t>
            </a:r>
            <a:fld id="{565A24FD-830B-45A8-9879-E4B6BD7A13D5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708935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s-ES"/>
              <a:t>3-</a:t>
            </a:r>
            <a:fld id="{35740B56-1155-4D9C-91CA-AED925D67368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09895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362700" y="228600"/>
            <a:ext cx="1943100" cy="6019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3400" y="228600"/>
            <a:ext cx="5676900" cy="6019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s-ES"/>
              <a:t>3-</a:t>
            </a:r>
            <a:fld id="{FE92B5C1-3943-4D75-AAEA-C68F3D6E27C8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60195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s-ES"/>
              <a:t>3-</a:t>
            </a:r>
            <a:fld id="{AAC6DD1B-040B-45DC-BA02-990DC3C945B8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44797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s-ES"/>
              <a:t>3-</a:t>
            </a:r>
            <a:fld id="{E4878689-FB66-4B1D-B624-6261D6EA2146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723026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3400" y="16002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495800" y="16002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s-ES"/>
              <a:t>3-</a:t>
            </a:r>
            <a:fld id="{F1852FCC-4078-425C-9624-FE9D818F4F28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567612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s-ES"/>
              <a:t>3-</a:t>
            </a:r>
            <a:fld id="{3E69A069-FB3A-41F8-9664-F90A1E85EA82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441741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s-ES"/>
              <a:t>3-</a:t>
            </a:r>
            <a:fld id="{CAB2DA7C-9CFD-4FBA-A8F2-D4EA0D57F4D3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642969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s-ES"/>
              <a:t>3-</a:t>
            </a:r>
            <a:fld id="{6AAAF8C5-6381-4B57-B6D7-8F39382B2F4B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085138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s-ES"/>
              <a:t>3-</a:t>
            </a:r>
            <a:fld id="{6A5F9BDB-030E-40B0-BB2F-57252ABDDA5A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477118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s-ES"/>
              <a:t>3-</a:t>
            </a:r>
            <a:fld id="{39BE7767-7B52-4B61-B43B-E2473C9B6D96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3157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28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6002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text styles</a:t>
            </a:r>
          </a:p>
          <a:p>
            <a:pPr lvl="1"/>
            <a:r>
              <a:rPr lang="en-US" altLang="es-ES" smtClean="0"/>
              <a:t>Second level</a:t>
            </a:r>
          </a:p>
          <a:p>
            <a:pPr lvl="2"/>
            <a:r>
              <a:rPr lang="en-US" altLang="es-ES" smtClean="0"/>
              <a:t>Third level</a:t>
            </a:r>
          </a:p>
          <a:p>
            <a:pPr lvl="3"/>
            <a:r>
              <a:rPr lang="en-US" altLang="es-ES" smtClean="0"/>
              <a:t>Fourth level</a:t>
            </a:r>
          </a:p>
          <a:p>
            <a:pPr lvl="4"/>
            <a:r>
              <a:rPr lang="en-US" altLang="es-E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10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r>
              <a:rPr lang="en-US"/>
              <a:t>Transport Layer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62925" y="6400800"/>
            <a:ext cx="676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altLang="es-ES"/>
              <a:t>3-</a:t>
            </a:r>
            <a:fld id="{FF3F969F-9FF9-48EF-97B0-B65D20E0D4CE}" type="slidenum">
              <a:rPr lang="en-US" altLang="es-ES"/>
              <a:pPr/>
              <a:t>‹Nº›</a:t>
            </a:fld>
            <a:endParaRPr lang="en-US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u="sng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u="sng">
          <a:solidFill>
            <a:schemeClr val="accent2"/>
          </a:solidFill>
          <a:latin typeface="Comic Sans MS" pitchFamily="66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u="sng">
          <a:solidFill>
            <a:schemeClr val="accent2"/>
          </a:solidFill>
          <a:latin typeface="Comic Sans MS" pitchFamily="66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u="sng">
          <a:solidFill>
            <a:schemeClr val="accent2"/>
          </a:solidFill>
          <a:latin typeface="Comic Sans MS" pitchFamily="66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u="sng">
          <a:solidFill>
            <a:schemeClr val="accent2"/>
          </a:solidFill>
          <a:latin typeface="Comic Sans MS" pitchFamily="66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u="sng">
          <a:solidFill>
            <a:schemeClr val="accent2"/>
          </a:solidFill>
          <a:latin typeface="Comic Sans MS" pitchFamily="6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u="sng">
          <a:solidFill>
            <a:schemeClr val="accent2"/>
          </a:solidFill>
          <a:latin typeface="Comic Sans MS" pitchFamily="6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u="sng">
          <a:solidFill>
            <a:schemeClr val="accent2"/>
          </a:solidFill>
          <a:latin typeface="Comic Sans MS" pitchFamily="6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u="sng">
          <a:solidFill>
            <a:schemeClr val="accent2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ZapfDingbats" pitchFamily="82" charset="2"/>
        <a:buChar char="r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ZapfDingbats" pitchFamily="82" charset="2"/>
        <a:buChar char="m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7.bin"/><Relationship Id="rId5" Type="http://schemas.openxmlformats.org/officeDocument/2006/relationships/image" Target="../media/image1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 txBox="1">
            <a:spLocks noChangeArrowheads="1"/>
          </p:cNvSpPr>
          <p:nvPr/>
        </p:nvSpPr>
        <p:spPr bwMode="auto">
          <a:xfrm>
            <a:off x="282805" y="112713"/>
            <a:ext cx="8436990" cy="628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Char char="r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ZapfDingbats" pitchFamily="82" charset="2"/>
              <a:buChar char="m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b="1" dirty="0" smtClean="0">
                <a:solidFill>
                  <a:srgbClr val="FF0000"/>
                </a:solidFill>
              </a:rPr>
              <a:t>THE </a:t>
            </a:r>
            <a:r>
              <a:rPr lang="en-US" altLang="es-ES" dirty="0" smtClean="0"/>
              <a:t>EXERCISE</a:t>
            </a: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endParaRPr lang="en-US" altLang="es-ES" sz="2000" dirty="0" smtClean="0"/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2000" smtClean="0"/>
              <a:t>Consider the topology shown in Figure 4.17. Denote the three subnets with hosts (starting clockwise at 12:00) as Networks A, B, and C. Denote the sub-nets without hosts as Networks D, E, and F.</a:t>
            </a: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endParaRPr lang="en-US" altLang="es-ES" sz="2000" dirty="0" smtClean="0"/>
          </a:p>
          <a:p>
            <a:pPr lvl="1"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2000" dirty="0" smtClean="0"/>
              <a:t>a) </a:t>
            </a:r>
            <a:r>
              <a:rPr lang="en-US" altLang="es-ES" sz="2000" dirty="0"/>
              <a:t>Assign network addresses to each of these six subnets, with the follow-</a:t>
            </a:r>
            <a:r>
              <a:rPr lang="en-US" altLang="es-ES" sz="2000" dirty="0" err="1"/>
              <a:t>ing</a:t>
            </a:r>
            <a:r>
              <a:rPr lang="en-US" altLang="es-ES" sz="2000" dirty="0"/>
              <a:t> constraints: All addresses must be allocated from 214.97.254/23</a:t>
            </a:r>
            <a:r>
              <a:rPr lang="en-US" altLang="es-ES" sz="2000" dirty="0" smtClean="0"/>
              <a:t>; Subnet </a:t>
            </a:r>
            <a:r>
              <a:rPr lang="en-US" altLang="es-ES" sz="2000" dirty="0"/>
              <a:t>A should have enough addresses to support 250 interfaces; Sub-net B should have enough addresses to support 120 interfaces; and </a:t>
            </a:r>
            <a:r>
              <a:rPr lang="en-US" altLang="es-ES" sz="2000" dirty="0" smtClean="0"/>
              <a:t>Subnet </a:t>
            </a:r>
            <a:r>
              <a:rPr lang="en-US" altLang="es-ES" sz="2000" dirty="0"/>
              <a:t>C should have enough addresses to support 120 interfaces. </a:t>
            </a:r>
            <a:r>
              <a:rPr lang="en-US" altLang="es-ES" sz="2000" dirty="0" smtClean="0"/>
              <a:t>Of course</a:t>
            </a:r>
            <a:r>
              <a:rPr lang="en-US" altLang="es-ES" sz="2000" dirty="0"/>
              <a:t>, subnets D, E and F should each be able to support two interfaces</a:t>
            </a:r>
            <a:r>
              <a:rPr lang="en-US" altLang="es-ES" sz="2000" dirty="0" smtClean="0"/>
              <a:t>. For </a:t>
            </a:r>
            <a:r>
              <a:rPr lang="en-US" altLang="es-ES" sz="2000" dirty="0"/>
              <a:t>each subnet, the assignment should take the form </a:t>
            </a:r>
            <a:r>
              <a:rPr lang="en-US" altLang="es-ES" sz="2000" dirty="0" err="1"/>
              <a:t>a.b.c.d</a:t>
            </a:r>
            <a:r>
              <a:rPr lang="en-US" altLang="es-ES" sz="2000" dirty="0"/>
              <a:t>/x </a:t>
            </a:r>
            <a:r>
              <a:rPr lang="en-US" altLang="es-ES" sz="2000" dirty="0" smtClean="0"/>
              <a:t>or </a:t>
            </a:r>
            <a:r>
              <a:rPr lang="en-US" altLang="es-ES" sz="2000" dirty="0" err="1" smtClean="0"/>
              <a:t>a.b.c.d</a:t>
            </a:r>
            <a:r>
              <a:rPr lang="en-US" altLang="es-ES" sz="2000" dirty="0" smtClean="0"/>
              <a:t>/x </a:t>
            </a:r>
            <a:r>
              <a:rPr lang="en-US" altLang="es-ES" sz="2000" dirty="0"/>
              <a:t>– </a:t>
            </a:r>
            <a:r>
              <a:rPr lang="en-US" altLang="es-ES" sz="2000" dirty="0" err="1"/>
              <a:t>e.f.g.h</a:t>
            </a:r>
            <a:r>
              <a:rPr lang="en-US" altLang="es-ES" sz="2000" dirty="0"/>
              <a:t>/y.</a:t>
            </a: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endParaRPr lang="en-US" altLang="es-ES" sz="2000" dirty="0" smtClean="0"/>
          </a:p>
          <a:p>
            <a:pPr lvl="1"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2000" dirty="0" smtClean="0"/>
              <a:t>b) </a:t>
            </a:r>
            <a:r>
              <a:rPr lang="en-US" altLang="es-ES" sz="2000" dirty="0"/>
              <a:t>Using your answer to part (a), provide the forwarding tables (using </a:t>
            </a:r>
            <a:r>
              <a:rPr lang="en-US" altLang="es-ES" sz="2000" dirty="0" smtClean="0"/>
              <a:t>longest prefix </a:t>
            </a:r>
            <a:r>
              <a:rPr lang="en-US" altLang="es-ES" sz="2000" dirty="0"/>
              <a:t>matching) for each of the three routers.</a:t>
            </a:r>
            <a:endParaRPr lang="es-ES" altLang="es-ES" sz="2000" dirty="0"/>
          </a:p>
          <a:p>
            <a:pPr algn="just" eaLnBrk="1" hangingPunct="1">
              <a:buFont typeface="ZapfDingbats" pitchFamily="82" charset="2"/>
              <a:buNone/>
            </a:pPr>
            <a:endParaRPr lang="es-ES" alt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3"/>
          <p:cNvSpPr txBox="1">
            <a:spLocks noChangeArrowheads="1"/>
          </p:cNvSpPr>
          <p:nvPr/>
        </p:nvSpPr>
        <p:spPr bwMode="auto">
          <a:xfrm>
            <a:off x="0" y="112713"/>
            <a:ext cx="4229100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None/>
              <a:defRPr/>
            </a:pP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ISP </a:t>
            </a:r>
            <a:r>
              <a:rPr lang="es-ES" sz="2000" b="1" dirty="0" err="1" smtClean="0">
                <a:latin typeface="Calibri" pitchFamily="34" charset="0"/>
                <a:cs typeface="Calibri" pitchFamily="34" charset="0"/>
              </a:rPr>
              <a:t>assigns</a:t>
            </a: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es-ES_tradnl" sz="2000" dirty="0" smtClean="0"/>
              <a:t>214.97.254.0/23 </a:t>
            </a:r>
            <a:r>
              <a:rPr lang="es-ES" sz="2000" b="1" dirty="0" err="1" smtClean="0">
                <a:latin typeface="Calibri" pitchFamily="34" charset="0"/>
                <a:cs typeface="Calibri" pitchFamily="34" charset="0"/>
              </a:rPr>
              <a:t>Requirements</a:t>
            </a: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Network A: 250 hosts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r>
              <a:rPr lang="es-ES" sz="2000" b="1" dirty="0">
                <a:latin typeface="Calibri" pitchFamily="34" charset="0"/>
                <a:cs typeface="Calibri" pitchFamily="34" charset="0"/>
              </a:rPr>
              <a:t>Network </a:t>
            </a: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B: 120 </a:t>
            </a:r>
            <a:r>
              <a:rPr lang="es-ES" sz="2000" b="1" dirty="0">
                <a:latin typeface="Calibri" pitchFamily="34" charset="0"/>
                <a:cs typeface="Calibri" pitchFamily="34" charset="0"/>
              </a:rPr>
              <a:t>interfaces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r>
              <a:rPr lang="es-ES" sz="2000" b="1" dirty="0">
                <a:latin typeface="Calibri" pitchFamily="34" charset="0"/>
                <a:cs typeface="Calibri" pitchFamily="34" charset="0"/>
              </a:rPr>
              <a:t>Network </a:t>
            </a: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C: 120 </a:t>
            </a:r>
            <a:r>
              <a:rPr lang="es-ES" sz="2000" b="1" dirty="0" err="1" smtClean="0">
                <a:latin typeface="Calibri" pitchFamily="34" charset="0"/>
                <a:cs typeface="Calibri" pitchFamily="34" charset="0"/>
              </a:rPr>
              <a:t>end</a:t>
            </a: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2000" b="1" dirty="0" err="1" smtClean="0">
                <a:latin typeface="Calibri" pitchFamily="34" charset="0"/>
                <a:cs typeface="Calibri" pitchFamily="34" charset="0"/>
              </a:rPr>
              <a:t>systems</a:t>
            </a:r>
            <a:endParaRPr lang="es-ES" sz="2000" b="1" dirty="0" smtClean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Networks D, E and F: 2 interfaces</a:t>
            </a:r>
            <a:endParaRPr lang="es-ES" sz="2000" b="1" dirty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endParaRPr lang="es-ES" sz="2000" b="1" dirty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endParaRPr lang="es-ES" sz="2000" b="1" dirty="0" smtClean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endParaRPr lang="es-ES" sz="2000" b="1" dirty="0" smtClean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512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614353"/>
              </p:ext>
            </p:extLst>
          </p:nvPr>
        </p:nvGraphicFramePr>
        <p:xfrm>
          <a:off x="7189806" y="606426"/>
          <a:ext cx="5842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3" name="Clip" r:id="rId4" imgW="1307263" imgH="1084139" progId="MS_ClipArt_Gallery.2">
                  <p:embed/>
                </p:oleObj>
              </mc:Choice>
              <mc:Fallback>
                <p:oleObj name="Clip" r:id="rId4" imgW="1307263" imgH="1084139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9806" y="606426"/>
                        <a:ext cx="5842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Line 9"/>
          <p:cNvSpPr>
            <a:spLocks noChangeShapeType="1"/>
          </p:cNvSpPr>
          <p:nvPr/>
        </p:nvSpPr>
        <p:spPr bwMode="auto">
          <a:xfrm flipH="1">
            <a:off x="6026168" y="1231901"/>
            <a:ext cx="15001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25" name="Line 10"/>
          <p:cNvSpPr>
            <a:spLocks noChangeShapeType="1"/>
          </p:cNvSpPr>
          <p:nvPr/>
        </p:nvSpPr>
        <p:spPr bwMode="auto">
          <a:xfrm flipH="1" flipV="1">
            <a:off x="7527943" y="1057276"/>
            <a:ext cx="3175" cy="1651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26" name="Line 11"/>
          <p:cNvSpPr>
            <a:spLocks noChangeShapeType="1"/>
          </p:cNvSpPr>
          <p:nvPr/>
        </p:nvSpPr>
        <p:spPr bwMode="auto">
          <a:xfrm flipH="1">
            <a:off x="6027756" y="1003301"/>
            <a:ext cx="3175" cy="2254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graphicFrame>
        <p:nvGraphicFramePr>
          <p:cNvPr id="512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889776"/>
              </p:ext>
            </p:extLst>
          </p:nvPr>
        </p:nvGraphicFramePr>
        <p:xfrm>
          <a:off x="6580206" y="501651"/>
          <a:ext cx="5842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4" name="Clip" r:id="rId6" imgW="1307263" imgH="1084139" progId="MS_ClipArt_Gallery.2">
                  <p:embed/>
                </p:oleObj>
              </mc:Choice>
              <mc:Fallback>
                <p:oleObj name="Clip" r:id="rId6" imgW="1307263" imgH="1084139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0206" y="501651"/>
                        <a:ext cx="5842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810614"/>
              </p:ext>
            </p:extLst>
          </p:nvPr>
        </p:nvGraphicFramePr>
        <p:xfrm>
          <a:off x="5951556" y="635001"/>
          <a:ext cx="5842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5" name="Clip" r:id="rId7" imgW="1307263" imgH="1084139" progId="MS_ClipArt_Gallery.2">
                  <p:embed/>
                </p:oleObj>
              </mc:Choice>
              <mc:Fallback>
                <p:oleObj name="Clip" r:id="rId7" imgW="1307263" imgH="1084139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1556" y="635001"/>
                        <a:ext cx="5842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9" name="Line 14"/>
          <p:cNvSpPr>
            <a:spLocks noChangeShapeType="1"/>
          </p:cNvSpPr>
          <p:nvPr/>
        </p:nvSpPr>
        <p:spPr bwMode="auto">
          <a:xfrm flipH="1">
            <a:off x="6656406" y="1241426"/>
            <a:ext cx="3175" cy="796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30" name="Text Box 15"/>
          <p:cNvSpPr txBox="1">
            <a:spLocks noChangeArrowheads="1"/>
          </p:cNvSpPr>
          <p:nvPr/>
        </p:nvSpPr>
        <p:spPr bwMode="auto">
          <a:xfrm>
            <a:off x="6567506" y="112713"/>
            <a:ext cx="3333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Char char="r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ZapfDingbats" pitchFamily="82" charset="2"/>
              <a:buChar char="m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1600" b="1">
                <a:latin typeface="Arial" panose="020B0604020202020204" pitchFamily="34" charset="0"/>
              </a:rPr>
              <a:t>A</a:t>
            </a:r>
            <a:endParaRPr lang="en-US" altLang="es-ES" sz="1600" b="1"/>
          </a:p>
        </p:txBody>
      </p:sp>
      <p:grpSp>
        <p:nvGrpSpPr>
          <p:cNvPr id="5131" name="Group 20"/>
          <p:cNvGrpSpPr>
            <a:grpSpLocks/>
          </p:cNvGrpSpPr>
          <p:nvPr/>
        </p:nvGrpSpPr>
        <p:grpSpPr bwMode="auto">
          <a:xfrm>
            <a:off x="4859356" y="3930651"/>
            <a:ext cx="711200" cy="381000"/>
            <a:chOff x="3600" y="219"/>
            <a:chExt cx="360" cy="175"/>
          </a:xfrm>
        </p:grpSpPr>
        <p:sp>
          <p:nvSpPr>
            <p:cNvPr id="5184" name="Oval 21"/>
            <p:cNvSpPr>
              <a:spLocks noChangeArrowheads="1"/>
            </p:cNvSpPr>
            <p:nvPr/>
          </p:nvSpPr>
          <p:spPr bwMode="auto">
            <a:xfrm>
              <a:off x="3603" y="297"/>
              <a:ext cx="357" cy="97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85000"/>
                <a:buFont typeface="ZapfDingbats" pitchFamily="82" charset="2"/>
                <a:buChar char="r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5000"/>
                <a:buFont typeface="ZapfDingbats" pitchFamily="82" charset="2"/>
                <a:buChar char="m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GB" altLang="es-ES" sz="1600"/>
            </a:p>
          </p:txBody>
        </p:sp>
        <p:sp>
          <p:nvSpPr>
            <p:cNvPr id="5185" name="Line 22"/>
            <p:cNvSpPr>
              <a:spLocks noChangeShapeType="1"/>
            </p:cNvSpPr>
            <p:nvPr/>
          </p:nvSpPr>
          <p:spPr bwMode="auto">
            <a:xfrm>
              <a:off x="3603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86" name="Line 23"/>
            <p:cNvSpPr>
              <a:spLocks noChangeShapeType="1"/>
            </p:cNvSpPr>
            <p:nvPr/>
          </p:nvSpPr>
          <p:spPr bwMode="auto">
            <a:xfrm>
              <a:off x="3960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87" name="Rectangle 24"/>
            <p:cNvSpPr>
              <a:spLocks noChangeArrowheads="1"/>
            </p:cNvSpPr>
            <p:nvPr/>
          </p:nvSpPr>
          <p:spPr bwMode="auto">
            <a:xfrm>
              <a:off x="3603" y="289"/>
              <a:ext cx="354" cy="59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85000"/>
                <a:buFont typeface="ZapfDingbats" pitchFamily="82" charset="2"/>
                <a:buChar char="r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5000"/>
                <a:buFont typeface="ZapfDingbats" pitchFamily="82" charset="2"/>
                <a:buChar char="m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s-ES" altLang="es-ES" sz="2400">
                <a:latin typeface="Times New Roman" panose="02020603050405020304" pitchFamily="18" charset="0"/>
              </a:endParaRPr>
            </a:p>
          </p:txBody>
        </p:sp>
        <p:sp>
          <p:nvSpPr>
            <p:cNvPr id="5188" name="Oval 25"/>
            <p:cNvSpPr>
              <a:spLocks noChangeArrowheads="1"/>
            </p:cNvSpPr>
            <p:nvPr/>
          </p:nvSpPr>
          <p:spPr bwMode="auto">
            <a:xfrm>
              <a:off x="3600" y="219"/>
              <a:ext cx="357" cy="113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85000"/>
                <a:buFont typeface="ZapfDingbats" pitchFamily="82" charset="2"/>
                <a:buChar char="r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5000"/>
                <a:buFont typeface="ZapfDingbats" pitchFamily="82" charset="2"/>
                <a:buChar char="m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GB" altLang="es-ES" sz="1600"/>
            </a:p>
          </p:txBody>
        </p:sp>
        <p:grpSp>
          <p:nvGrpSpPr>
            <p:cNvPr id="5189" name="Group 26"/>
            <p:cNvGrpSpPr>
              <a:grpSpLocks/>
            </p:cNvGrpSpPr>
            <p:nvPr/>
          </p:nvGrpSpPr>
          <p:grpSpPr bwMode="auto">
            <a:xfrm>
              <a:off x="3686" y="244"/>
              <a:ext cx="177" cy="66"/>
              <a:chOff x="2848" y="848"/>
              <a:chExt cx="140" cy="98"/>
            </a:xfrm>
          </p:grpSpPr>
          <p:sp>
            <p:nvSpPr>
              <p:cNvPr id="5194" name="Line 27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95" name="Line 28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96" name="Line 29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5190" name="Group 30"/>
            <p:cNvGrpSpPr>
              <a:grpSpLocks/>
            </p:cNvGrpSpPr>
            <p:nvPr/>
          </p:nvGrpSpPr>
          <p:grpSpPr bwMode="auto">
            <a:xfrm flipV="1">
              <a:off x="3686" y="243"/>
              <a:ext cx="177" cy="66"/>
              <a:chOff x="2848" y="848"/>
              <a:chExt cx="140" cy="98"/>
            </a:xfrm>
          </p:grpSpPr>
          <p:sp>
            <p:nvSpPr>
              <p:cNvPr id="5191" name="Line 31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92" name="Line 32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93" name="Line 33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sp>
        <p:nvSpPr>
          <p:cNvPr id="5132" name="Line 34"/>
          <p:cNvSpPr>
            <a:spLocks noChangeShapeType="1"/>
          </p:cNvSpPr>
          <p:nvPr/>
        </p:nvSpPr>
        <p:spPr bwMode="auto">
          <a:xfrm flipH="1">
            <a:off x="5178443" y="4322763"/>
            <a:ext cx="0" cy="7048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33" name="Line 35"/>
          <p:cNvSpPr>
            <a:spLocks noChangeShapeType="1"/>
          </p:cNvSpPr>
          <p:nvPr/>
        </p:nvSpPr>
        <p:spPr bwMode="auto">
          <a:xfrm flipH="1" flipV="1">
            <a:off x="4659331" y="5027613"/>
            <a:ext cx="1019175" cy="47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34" name="Line 36"/>
          <p:cNvSpPr>
            <a:spLocks noChangeShapeType="1"/>
          </p:cNvSpPr>
          <p:nvPr/>
        </p:nvSpPr>
        <p:spPr bwMode="auto">
          <a:xfrm flipH="1" flipV="1">
            <a:off x="4670443" y="5043488"/>
            <a:ext cx="3175" cy="1698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35" name="Line 37"/>
          <p:cNvSpPr>
            <a:spLocks noChangeShapeType="1"/>
          </p:cNvSpPr>
          <p:nvPr/>
        </p:nvSpPr>
        <p:spPr bwMode="auto">
          <a:xfrm flipH="1" flipV="1">
            <a:off x="5665806" y="5029201"/>
            <a:ext cx="3175" cy="2413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graphicFrame>
        <p:nvGraphicFramePr>
          <p:cNvPr id="5136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79233"/>
              </p:ext>
            </p:extLst>
          </p:nvPr>
        </p:nvGraphicFramePr>
        <p:xfrm>
          <a:off x="5213368" y="5130801"/>
          <a:ext cx="5842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6" name="Clip" r:id="rId8" imgW="1307263" imgH="1084139" progId="MS_ClipArt_Gallery.2">
                  <p:embed/>
                </p:oleObj>
              </mc:Choice>
              <mc:Fallback>
                <p:oleObj name="Clip" r:id="rId8" imgW="1307263" imgH="1084139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3368" y="5130801"/>
                        <a:ext cx="5842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7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028444"/>
              </p:ext>
            </p:extLst>
          </p:nvPr>
        </p:nvGraphicFramePr>
        <p:xfrm>
          <a:off x="4565668" y="5145088"/>
          <a:ext cx="5842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7" name="Clip" r:id="rId9" imgW="1307263" imgH="1084139" progId="MS_ClipArt_Gallery.2">
                  <p:embed/>
                </p:oleObj>
              </mc:Choice>
              <mc:Fallback>
                <p:oleObj name="Clip" r:id="rId9" imgW="1307263" imgH="1084139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5668" y="5145088"/>
                        <a:ext cx="5842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38" name="Group 46"/>
          <p:cNvGrpSpPr>
            <a:grpSpLocks/>
          </p:cNvGrpSpPr>
          <p:nvPr/>
        </p:nvGrpSpPr>
        <p:grpSpPr bwMode="auto">
          <a:xfrm>
            <a:off x="7888306" y="3949701"/>
            <a:ext cx="711200" cy="381000"/>
            <a:chOff x="3600" y="219"/>
            <a:chExt cx="360" cy="175"/>
          </a:xfrm>
        </p:grpSpPr>
        <p:sp>
          <p:nvSpPr>
            <p:cNvPr id="5171" name="Oval 47"/>
            <p:cNvSpPr>
              <a:spLocks noChangeArrowheads="1"/>
            </p:cNvSpPr>
            <p:nvPr/>
          </p:nvSpPr>
          <p:spPr bwMode="auto">
            <a:xfrm>
              <a:off x="3603" y="297"/>
              <a:ext cx="357" cy="97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85000"/>
                <a:buFont typeface="ZapfDingbats" pitchFamily="82" charset="2"/>
                <a:buChar char="r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5000"/>
                <a:buFont typeface="ZapfDingbats" pitchFamily="82" charset="2"/>
                <a:buChar char="m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GB" altLang="es-ES" sz="1600"/>
            </a:p>
          </p:txBody>
        </p:sp>
        <p:sp>
          <p:nvSpPr>
            <p:cNvPr id="5172" name="Line 48"/>
            <p:cNvSpPr>
              <a:spLocks noChangeShapeType="1"/>
            </p:cNvSpPr>
            <p:nvPr/>
          </p:nvSpPr>
          <p:spPr bwMode="auto">
            <a:xfrm>
              <a:off x="3603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73" name="Line 49"/>
            <p:cNvSpPr>
              <a:spLocks noChangeShapeType="1"/>
            </p:cNvSpPr>
            <p:nvPr/>
          </p:nvSpPr>
          <p:spPr bwMode="auto">
            <a:xfrm>
              <a:off x="3960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74" name="Rectangle 50"/>
            <p:cNvSpPr>
              <a:spLocks noChangeArrowheads="1"/>
            </p:cNvSpPr>
            <p:nvPr/>
          </p:nvSpPr>
          <p:spPr bwMode="auto">
            <a:xfrm>
              <a:off x="3603" y="289"/>
              <a:ext cx="354" cy="59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85000"/>
                <a:buFont typeface="ZapfDingbats" pitchFamily="82" charset="2"/>
                <a:buChar char="r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5000"/>
                <a:buFont typeface="ZapfDingbats" pitchFamily="82" charset="2"/>
                <a:buChar char="m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s-ES" altLang="es-ES" sz="2400">
                <a:latin typeface="Times New Roman" panose="02020603050405020304" pitchFamily="18" charset="0"/>
              </a:endParaRPr>
            </a:p>
          </p:txBody>
        </p:sp>
        <p:sp>
          <p:nvSpPr>
            <p:cNvPr id="5175" name="Oval 51"/>
            <p:cNvSpPr>
              <a:spLocks noChangeArrowheads="1"/>
            </p:cNvSpPr>
            <p:nvPr/>
          </p:nvSpPr>
          <p:spPr bwMode="auto">
            <a:xfrm>
              <a:off x="3600" y="219"/>
              <a:ext cx="357" cy="113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85000"/>
                <a:buFont typeface="ZapfDingbats" pitchFamily="82" charset="2"/>
                <a:buChar char="r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5000"/>
                <a:buFont typeface="ZapfDingbats" pitchFamily="82" charset="2"/>
                <a:buChar char="m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GB" altLang="es-ES" sz="1600"/>
            </a:p>
          </p:txBody>
        </p:sp>
        <p:grpSp>
          <p:nvGrpSpPr>
            <p:cNvPr id="5176" name="Group 52"/>
            <p:cNvGrpSpPr>
              <a:grpSpLocks/>
            </p:cNvGrpSpPr>
            <p:nvPr/>
          </p:nvGrpSpPr>
          <p:grpSpPr bwMode="auto">
            <a:xfrm>
              <a:off x="3686" y="244"/>
              <a:ext cx="177" cy="66"/>
              <a:chOff x="2848" y="848"/>
              <a:chExt cx="140" cy="98"/>
            </a:xfrm>
          </p:grpSpPr>
          <p:sp>
            <p:nvSpPr>
              <p:cNvPr id="5181" name="Line 53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82" name="Line 54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83" name="Line 55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5177" name="Group 56"/>
            <p:cNvGrpSpPr>
              <a:grpSpLocks/>
            </p:cNvGrpSpPr>
            <p:nvPr/>
          </p:nvGrpSpPr>
          <p:grpSpPr bwMode="auto">
            <a:xfrm flipV="1">
              <a:off x="3686" y="243"/>
              <a:ext cx="177" cy="66"/>
              <a:chOff x="2848" y="848"/>
              <a:chExt cx="140" cy="98"/>
            </a:xfrm>
          </p:grpSpPr>
          <p:sp>
            <p:nvSpPr>
              <p:cNvPr id="5178" name="Line 57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79" name="Line 58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80" name="Line 59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sp>
        <p:nvSpPr>
          <p:cNvPr id="5139" name="Line 60"/>
          <p:cNvSpPr>
            <a:spLocks noChangeShapeType="1"/>
          </p:cNvSpPr>
          <p:nvPr/>
        </p:nvSpPr>
        <p:spPr bwMode="auto">
          <a:xfrm flipH="1">
            <a:off x="8207393" y="4341813"/>
            <a:ext cx="0" cy="7048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40" name="Line 61"/>
          <p:cNvSpPr>
            <a:spLocks noChangeShapeType="1"/>
          </p:cNvSpPr>
          <p:nvPr/>
        </p:nvSpPr>
        <p:spPr bwMode="auto">
          <a:xfrm flipH="1" flipV="1">
            <a:off x="7688281" y="5046663"/>
            <a:ext cx="1019175" cy="47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41" name="Line 62"/>
          <p:cNvSpPr>
            <a:spLocks noChangeShapeType="1"/>
          </p:cNvSpPr>
          <p:nvPr/>
        </p:nvSpPr>
        <p:spPr bwMode="auto">
          <a:xfrm flipH="1" flipV="1">
            <a:off x="7699393" y="5062538"/>
            <a:ext cx="3175" cy="1698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42" name="Line 63"/>
          <p:cNvSpPr>
            <a:spLocks noChangeShapeType="1"/>
          </p:cNvSpPr>
          <p:nvPr/>
        </p:nvSpPr>
        <p:spPr bwMode="auto">
          <a:xfrm flipH="1" flipV="1">
            <a:off x="8694756" y="5048251"/>
            <a:ext cx="3175" cy="2413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graphicFrame>
        <p:nvGraphicFramePr>
          <p:cNvPr id="5143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338267"/>
              </p:ext>
            </p:extLst>
          </p:nvPr>
        </p:nvGraphicFramePr>
        <p:xfrm>
          <a:off x="8242318" y="5149851"/>
          <a:ext cx="5842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8" name="Clip" r:id="rId10" imgW="1307263" imgH="1084139" progId="MS_ClipArt_Gallery.2">
                  <p:embed/>
                </p:oleObj>
              </mc:Choice>
              <mc:Fallback>
                <p:oleObj name="Clip" r:id="rId10" imgW="1307263" imgH="1084139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2318" y="5149851"/>
                        <a:ext cx="5842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4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619554"/>
              </p:ext>
            </p:extLst>
          </p:nvPr>
        </p:nvGraphicFramePr>
        <p:xfrm>
          <a:off x="7594618" y="5164138"/>
          <a:ext cx="5842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9" name="Clip" r:id="rId11" imgW="1307263" imgH="1084139" progId="MS_ClipArt_Gallery.2">
                  <p:embed/>
                </p:oleObj>
              </mc:Choice>
              <mc:Fallback>
                <p:oleObj name="Clip" r:id="rId11" imgW="1307263" imgH="1084139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4618" y="5164138"/>
                        <a:ext cx="5842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45" name="Group 70"/>
          <p:cNvGrpSpPr>
            <a:grpSpLocks/>
          </p:cNvGrpSpPr>
          <p:nvPr/>
        </p:nvGrpSpPr>
        <p:grpSpPr bwMode="auto">
          <a:xfrm>
            <a:off x="6326206" y="2044701"/>
            <a:ext cx="711200" cy="381000"/>
            <a:chOff x="3600" y="219"/>
            <a:chExt cx="360" cy="175"/>
          </a:xfrm>
        </p:grpSpPr>
        <p:sp>
          <p:nvSpPr>
            <p:cNvPr id="5158" name="Oval 71"/>
            <p:cNvSpPr>
              <a:spLocks noChangeArrowheads="1"/>
            </p:cNvSpPr>
            <p:nvPr/>
          </p:nvSpPr>
          <p:spPr bwMode="auto">
            <a:xfrm>
              <a:off x="3603" y="297"/>
              <a:ext cx="357" cy="97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85000"/>
                <a:buFont typeface="ZapfDingbats" pitchFamily="82" charset="2"/>
                <a:buChar char="r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5000"/>
                <a:buFont typeface="ZapfDingbats" pitchFamily="82" charset="2"/>
                <a:buChar char="m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GB" altLang="es-ES" sz="1600"/>
            </a:p>
          </p:txBody>
        </p:sp>
        <p:sp>
          <p:nvSpPr>
            <p:cNvPr id="5159" name="Line 72"/>
            <p:cNvSpPr>
              <a:spLocks noChangeShapeType="1"/>
            </p:cNvSpPr>
            <p:nvPr/>
          </p:nvSpPr>
          <p:spPr bwMode="auto">
            <a:xfrm>
              <a:off x="3603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60" name="Line 73"/>
            <p:cNvSpPr>
              <a:spLocks noChangeShapeType="1"/>
            </p:cNvSpPr>
            <p:nvPr/>
          </p:nvSpPr>
          <p:spPr bwMode="auto">
            <a:xfrm>
              <a:off x="3960" y="289"/>
              <a:ext cx="0" cy="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61" name="Rectangle 74"/>
            <p:cNvSpPr>
              <a:spLocks noChangeArrowheads="1"/>
            </p:cNvSpPr>
            <p:nvPr/>
          </p:nvSpPr>
          <p:spPr bwMode="auto">
            <a:xfrm>
              <a:off x="3603" y="289"/>
              <a:ext cx="354" cy="59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85000"/>
                <a:buFont typeface="ZapfDingbats" pitchFamily="82" charset="2"/>
                <a:buChar char="r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5000"/>
                <a:buFont typeface="ZapfDingbats" pitchFamily="82" charset="2"/>
                <a:buChar char="m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s-ES" altLang="es-ES" sz="2400">
                <a:latin typeface="Times New Roman" panose="02020603050405020304" pitchFamily="18" charset="0"/>
              </a:endParaRPr>
            </a:p>
          </p:txBody>
        </p:sp>
        <p:sp>
          <p:nvSpPr>
            <p:cNvPr id="5162" name="Oval 75"/>
            <p:cNvSpPr>
              <a:spLocks noChangeArrowheads="1"/>
            </p:cNvSpPr>
            <p:nvPr/>
          </p:nvSpPr>
          <p:spPr bwMode="auto">
            <a:xfrm>
              <a:off x="3600" y="219"/>
              <a:ext cx="357" cy="113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85000"/>
                <a:buFont typeface="ZapfDingbats" pitchFamily="82" charset="2"/>
                <a:buChar char="r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5000"/>
                <a:buFont typeface="ZapfDingbats" pitchFamily="82" charset="2"/>
                <a:buChar char="m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GB" altLang="es-ES" sz="1600"/>
            </a:p>
          </p:txBody>
        </p:sp>
        <p:grpSp>
          <p:nvGrpSpPr>
            <p:cNvPr id="5163" name="Group 76"/>
            <p:cNvGrpSpPr>
              <a:grpSpLocks/>
            </p:cNvGrpSpPr>
            <p:nvPr/>
          </p:nvGrpSpPr>
          <p:grpSpPr bwMode="auto">
            <a:xfrm>
              <a:off x="3686" y="244"/>
              <a:ext cx="177" cy="66"/>
              <a:chOff x="2848" y="848"/>
              <a:chExt cx="140" cy="98"/>
            </a:xfrm>
          </p:grpSpPr>
          <p:sp>
            <p:nvSpPr>
              <p:cNvPr id="5168" name="Line 77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69" name="Line 78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70" name="Line 79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5164" name="Group 80"/>
            <p:cNvGrpSpPr>
              <a:grpSpLocks/>
            </p:cNvGrpSpPr>
            <p:nvPr/>
          </p:nvGrpSpPr>
          <p:grpSpPr bwMode="auto">
            <a:xfrm flipV="1">
              <a:off x="3686" y="243"/>
              <a:ext cx="177" cy="66"/>
              <a:chOff x="2848" y="848"/>
              <a:chExt cx="140" cy="98"/>
            </a:xfrm>
          </p:grpSpPr>
          <p:sp>
            <p:nvSpPr>
              <p:cNvPr id="5165" name="Line 81"/>
              <p:cNvSpPr>
                <a:spLocks noChangeShapeType="1"/>
              </p:cNvSpPr>
              <p:nvPr/>
            </p:nvSpPr>
            <p:spPr bwMode="auto">
              <a:xfrm flipV="1">
                <a:off x="2848" y="848"/>
                <a:ext cx="50" cy="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66" name="Line 82"/>
              <p:cNvSpPr>
                <a:spLocks noChangeShapeType="1"/>
              </p:cNvSpPr>
              <p:nvPr/>
            </p:nvSpPr>
            <p:spPr bwMode="auto">
              <a:xfrm>
                <a:off x="2944" y="946"/>
                <a:ext cx="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67" name="Line 83"/>
              <p:cNvSpPr>
                <a:spLocks noChangeShapeType="1"/>
              </p:cNvSpPr>
              <p:nvPr/>
            </p:nvSpPr>
            <p:spPr bwMode="auto">
              <a:xfrm>
                <a:off x="2894" y="850"/>
                <a:ext cx="5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sp>
        <p:nvSpPr>
          <p:cNvPr id="5146" name="Line 84"/>
          <p:cNvSpPr>
            <a:spLocks noChangeShapeType="1"/>
          </p:cNvSpPr>
          <p:nvPr/>
        </p:nvSpPr>
        <p:spPr bwMode="auto">
          <a:xfrm flipH="1" flipV="1">
            <a:off x="6908818" y="962026"/>
            <a:ext cx="3175" cy="265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47" name="Line 87"/>
          <p:cNvSpPr>
            <a:spLocks noChangeShapeType="1"/>
          </p:cNvSpPr>
          <p:nvPr/>
        </p:nvSpPr>
        <p:spPr bwMode="auto">
          <a:xfrm flipV="1">
            <a:off x="5391168" y="2417763"/>
            <a:ext cx="1114425" cy="1543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48" name="Line 88"/>
          <p:cNvSpPr>
            <a:spLocks noChangeShapeType="1"/>
          </p:cNvSpPr>
          <p:nvPr/>
        </p:nvSpPr>
        <p:spPr bwMode="auto">
          <a:xfrm flipH="1" flipV="1">
            <a:off x="6905643" y="2398713"/>
            <a:ext cx="1276350" cy="1543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49" name="Line 89"/>
          <p:cNvSpPr>
            <a:spLocks noChangeShapeType="1"/>
          </p:cNvSpPr>
          <p:nvPr/>
        </p:nvSpPr>
        <p:spPr bwMode="auto">
          <a:xfrm flipH="1" flipV="1">
            <a:off x="5581668" y="4160838"/>
            <a:ext cx="2305050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5150" name="Text Box 15"/>
          <p:cNvSpPr txBox="1">
            <a:spLocks noChangeArrowheads="1"/>
          </p:cNvSpPr>
          <p:nvPr/>
        </p:nvSpPr>
        <p:spPr bwMode="auto">
          <a:xfrm>
            <a:off x="8056581" y="5780088"/>
            <a:ext cx="3317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Char char="r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ZapfDingbats" pitchFamily="82" charset="2"/>
              <a:buChar char="m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1600" b="1">
                <a:latin typeface="Arial" panose="020B0604020202020204" pitchFamily="34" charset="0"/>
              </a:rPr>
              <a:t>B</a:t>
            </a:r>
            <a:endParaRPr lang="en-US" altLang="es-ES" sz="1600" b="1"/>
          </a:p>
        </p:txBody>
      </p:sp>
      <p:sp>
        <p:nvSpPr>
          <p:cNvPr id="5151" name="Text Box 15"/>
          <p:cNvSpPr txBox="1">
            <a:spLocks noChangeArrowheads="1"/>
          </p:cNvSpPr>
          <p:nvPr/>
        </p:nvSpPr>
        <p:spPr bwMode="auto">
          <a:xfrm>
            <a:off x="5029218" y="5807076"/>
            <a:ext cx="3317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Char char="r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ZapfDingbats" pitchFamily="82" charset="2"/>
              <a:buChar char="m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1600" b="1">
                <a:latin typeface="Arial" panose="020B0604020202020204" pitchFamily="34" charset="0"/>
              </a:rPr>
              <a:t>C</a:t>
            </a:r>
            <a:endParaRPr lang="en-US" altLang="es-ES" sz="1600" b="1"/>
          </a:p>
        </p:txBody>
      </p:sp>
      <p:sp>
        <p:nvSpPr>
          <p:cNvPr id="5152" name="Text Box 15"/>
          <p:cNvSpPr txBox="1">
            <a:spLocks noChangeArrowheads="1"/>
          </p:cNvSpPr>
          <p:nvPr/>
        </p:nvSpPr>
        <p:spPr bwMode="auto">
          <a:xfrm>
            <a:off x="7910531" y="2832101"/>
            <a:ext cx="3317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Char char="r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ZapfDingbats" pitchFamily="82" charset="2"/>
              <a:buChar char="m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1600" b="1">
                <a:solidFill>
                  <a:srgbClr val="00B0F0"/>
                </a:solidFill>
                <a:latin typeface="Arial" panose="020B0604020202020204" pitchFamily="34" charset="0"/>
              </a:rPr>
              <a:t>D</a:t>
            </a:r>
            <a:endParaRPr lang="en-US" altLang="es-ES" sz="1600" b="1">
              <a:solidFill>
                <a:srgbClr val="00B0F0"/>
              </a:solidFill>
            </a:endParaRPr>
          </a:p>
        </p:txBody>
      </p:sp>
      <p:sp>
        <p:nvSpPr>
          <p:cNvPr id="5153" name="Text Box 15"/>
          <p:cNvSpPr txBox="1">
            <a:spLocks noChangeArrowheads="1"/>
          </p:cNvSpPr>
          <p:nvPr/>
        </p:nvSpPr>
        <p:spPr bwMode="auto">
          <a:xfrm>
            <a:off x="6515118" y="4308476"/>
            <a:ext cx="3206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Char char="r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ZapfDingbats" pitchFamily="82" charset="2"/>
              <a:buChar char="m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1600" b="1">
                <a:solidFill>
                  <a:srgbClr val="00B0F0"/>
                </a:solidFill>
                <a:latin typeface="Arial" panose="020B0604020202020204" pitchFamily="34" charset="0"/>
              </a:rPr>
              <a:t>E</a:t>
            </a:r>
            <a:endParaRPr lang="en-US" altLang="es-ES" sz="1600" b="1">
              <a:solidFill>
                <a:srgbClr val="00B0F0"/>
              </a:solidFill>
            </a:endParaRPr>
          </a:p>
        </p:txBody>
      </p:sp>
      <p:sp>
        <p:nvSpPr>
          <p:cNvPr id="5154" name="Text Box 15"/>
          <p:cNvSpPr txBox="1">
            <a:spLocks noChangeArrowheads="1"/>
          </p:cNvSpPr>
          <p:nvPr/>
        </p:nvSpPr>
        <p:spPr bwMode="auto">
          <a:xfrm>
            <a:off x="5319731" y="2832101"/>
            <a:ext cx="3095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Char char="r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ZapfDingbats" pitchFamily="82" charset="2"/>
              <a:buChar char="m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1600" b="1">
                <a:solidFill>
                  <a:srgbClr val="00B0F0"/>
                </a:solidFill>
                <a:latin typeface="Arial" panose="020B0604020202020204" pitchFamily="34" charset="0"/>
              </a:rPr>
              <a:t>F</a:t>
            </a:r>
            <a:endParaRPr lang="en-US" altLang="es-ES" sz="1600" b="1">
              <a:solidFill>
                <a:srgbClr val="00B0F0"/>
              </a:solidFill>
            </a:endParaRPr>
          </a:p>
        </p:txBody>
      </p:sp>
      <p:sp>
        <p:nvSpPr>
          <p:cNvPr id="5155" name="Text Box 15"/>
          <p:cNvSpPr txBox="1">
            <a:spLocks noChangeArrowheads="1"/>
          </p:cNvSpPr>
          <p:nvPr/>
        </p:nvSpPr>
        <p:spPr bwMode="auto">
          <a:xfrm>
            <a:off x="7064393" y="1998663"/>
            <a:ext cx="479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Char char="r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ZapfDingbats" pitchFamily="82" charset="2"/>
              <a:buChar char="m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1600" b="1">
                <a:solidFill>
                  <a:srgbClr val="C00000"/>
                </a:solidFill>
                <a:latin typeface="Arial" panose="020B0604020202020204" pitchFamily="34" charset="0"/>
              </a:rPr>
              <a:t>RA</a:t>
            </a:r>
            <a:endParaRPr lang="en-US" altLang="es-ES" sz="1600" b="1">
              <a:solidFill>
                <a:srgbClr val="C00000"/>
              </a:solidFill>
            </a:endParaRPr>
          </a:p>
        </p:txBody>
      </p:sp>
      <p:sp>
        <p:nvSpPr>
          <p:cNvPr id="5156" name="Text Box 15"/>
          <p:cNvSpPr txBox="1">
            <a:spLocks noChangeArrowheads="1"/>
          </p:cNvSpPr>
          <p:nvPr/>
        </p:nvSpPr>
        <p:spPr bwMode="auto">
          <a:xfrm>
            <a:off x="8593156" y="3963988"/>
            <a:ext cx="479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Char char="r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ZapfDingbats" pitchFamily="82" charset="2"/>
              <a:buChar char="m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1600" b="1">
                <a:solidFill>
                  <a:srgbClr val="C00000"/>
                </a:solidFill>
                <a:latin typeface="Arial" panose="020B0604020202020204" pitchFamily="34" charset="0"/>
              </a:rPr>
              <a:t>RB</a:t>
            </a:r>
            <a:endParaRPr lang="en-US" altLang="es-ES" sz="1600" b="1">
              <a:solidFill>
                <a:srgbClr val="C00000"/>
              </a:solidFill>
            </a:endParaRPr>
          </a:p>
        </p:txBody>
      </p:sp>
      <p:sp>
        <p:nvSpPr>
          <p:cNvPr id="5157" name="Text Box 15"/>
          <p:cNvSpPr txBox="1">
            <a:spLocks noChangeArrowheads="1"/>
          </p:cNvSpPr>
          <p:nvPr/>
        </p:nvSpPr>
        <p:spPr bwMode="auto">
          <a:xfrm>
            <a:off x="4379931" y="3971926"/>
            <a:ext cx="479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Char char="r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ZapfDingbats" pitchFamily="82" charset="2"/>
              <a:buChar char="m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s-ES" sz="1600" b="1">
                <a:solidFill>
                  <a:srgbClr val="C00000"/>
                </a:solidFill>
                <a:latin typeface="Arial" panose="020B0604020202020204" pitchFamily="34" charset="0"/>
              </a:rPr>
              <a:t>RC</a:t>
            </a:r>
            <a:endParaRPr lang="en-US" altLang="es-ES" sz="1600" b="1">
              <a:solidFill>
                <a:srgbClr val="C00000"/>
              </a:solidFill>
            </a:endParaRPr>
          </a:p>
        </p:txBody>
      </p:sp>
      <p:sp>
        <p:nvSpPr>
          <p:cNvPr id="2" name="Flecha abajo 1"/>
          <p:cNvSpPr/>
          <p:nvPr/>
        </p:nvSpPr>
        <p:spPr bwMode="auto">
          <a:xfrm>
            <a:off x="1451728" y="2441439"/>
            <a:ext cx="678730" cy="886223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78" name="Rectangle 3"/>
          <p:cNvSpPr txBox="1">
            <a:spLocks noChangeArrowheads="1"/>
          </p:cNvSpPr>
          <p:nvPr/>
        </p:nvSpPr>
        <p:spPr bwMode="auto">
          <a:xfrm>
            <a:off x="150831" y="3374231"/>
            <a:ext cx="4500035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r>
              <a:rPr lang="es-ES" sz="2000" dirty="0" smtClean="0">
                <a:latin typeface="Calibri" pitchFamily="34" charset="0"/>
                <a:cs typeface="Calibri" pitchFamily="34" charset="0"/>
              </a:rPr>
              <a:t>Network A: /24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r>
              <a:rPr lang="es-ES" sz="2000" dirty="0">
                <a:latin typeface="Calibri" pitchFamily="34" charset="0"/>
                <a:cs typeface="Calibri" pitchFamily="34" charset="0"/>
              </a:rPr>
              <a:t>Network 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B: /25</a:t>
            </a:r>
            <a:endParaRPr lang="es-ES" sz="2000" dirty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r>
              <a:rPr lang="es-ES" sz="2000" dirty="0">
                <a:latin typeface="Calibri" pitchFamily="34" charset="0"/>
                <a:cs typeface="Calibri" pitchFamily="34" charset="0"/>
              </a:rPr>
              <a:t>Network 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C: /25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5000"/>
              <a:defRPr/>
            </a:pPr>
            <a:r>
              <a:rPr lang="es-ES" sz="2000" dirty="0" err="1" smtClean="0">
                <a:latin typeface="Calibri" pitchFamily="34" charset="0"/>
                <a:cs typeface="Calibri" pitchFamily="34" charset="0"/>
              </a:rPr>
              <a:t>Not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2000" dirty="0" err="1" smtClean="0">
                <a:latin typeface="Calibri" pitchFamily="34" charset="0"/>
                <a:cs typeface="Calibri" pitchFamily="34" charset="0"/>
              </a:rPr>
              <a:t>enough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2000" dirty="0" err="1" smtClean="0">
                <a:latin typeface="Calibri" pitchFamily="34" charset="0"/>
                <a:cs typeface="Calibri" pitchFamily="34" charset="0"/>
              </a:rPr>
              <a:t>addresses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!!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endParaRPr lang="es-ES" sz="2000" dirty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r>
              <a:rPr lang="es-ES" sz="2000" dirty="0" smtClean="0">
                <a:latin typeface="Calibri" pitchFamily="34" charset="0"/>
                <a:cs typeface="Calibri" pitchFamily="34" charset="0"/>
              </a:rPr>
              <a:t>DO NOT </a:t>
            </a:r>
            <a:r>
              <a:rPr lang="es-ES" sz="2000" dirty="0" err="1" smtClean="0">
                <a:latin typeface="Calibri" pitchFamily="34" charset="0"/>
                <a:cs typeface="Calibri" pitchFamily="34" charset="0"/>
              </a:rPr>
              <a:t>follow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2000" dirty="0" err="1" smtClean="0">
                <a:latin typeface="Calibri" pitchFamily="34" charset="0"/>
                <a:cs typeface="Calibri" pitchFamily="34" charset="0"/>
              </a:rPr>
              <a:t>existing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2000" dirty="0" err="1" smtClean="0">
                <a:latin typeface="Calibri" pitchFamily="34" charset="0"/>
                <a:cs typeface="Calibri" pitchFamily="34" charset="0"/>
              </a:rPr>
              <a:t>solution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 </a:t>
            </a:r>
            <a:br>
              <a:rPr lang="es-ES" sz="2000" dirty="0" smtClean="0">
                <a:latin typeface="Calibri" pitchFamily="34" charset="0"/>
                <a:cs typeface="Calibri" pitchFamily="34" charset="0"/>
              </a:rPr>
            </a:br>
            <a:r>
              <a:rPr lang="es-ES" sz="2000" dirty="0" err="1" smtClean="0">
                <a:latin typeface="Calibri" pitchFamily="34" charset="0"/>
                <a:cs typeface="Calibri" pitchFamily="34" charset="0"/>
              </a:rPr>
              <a:t>out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2000" dirty="0" err="1" smtClean="0">
                <a:latin typeface="Calibri" pitchFamily="34" charset="0"/>
                <a:cs typeface="Calibri" pitchFamily="34" charset="0"/>
              </a:rPr>
              <a:t>there</a:t>
            </a:r>
            <a:endParaRPr lang="es-ES" sz="2000" dirty="0" smtClean="0">
              <a:latin typeface="Calibri" pitchFamily="34" charset="0"/>
              <a:cs typeface="Calibri" pitchFamily="34" charset="0"/>
            </a:endParaRPr>
          </a:p>
          <a:p>
            <a:pPr marL="1085850" lvl="1" indent="-342900" eaLnBrk="1" hangingPunct="1">
              <a:spcBef>
                <a:spcPct val="20000"/>
              </a:spcBef>
              <a:buSzPct val="85000"/>
              <a:buFont typeface="Arial" panose="020B0604020202020204" pitchFamily="34" charset="0"/>
              <a:buChar char="•"/>
              <a:defRPr/>
            </a:pPr>
            <a:r>
              <a:rPr lang="es-ES" sz="1800" dirty="0" err="1" smtClean="0">
                <a:latin typeface="Calibri" pitchFamily="34" charset="0"/>
                <a:cs typeface="Calibri" pitchFamily="34" charset="0"/>
              </a:rPr>
              <a:t>Not</a:t>
            </a:r>
            <a:r>
              <a:rPr lang="es-ES" sz="1800" dirty="0" smtClean="0">
                <a:latin typeface="Calibri" pitchFamily="34" charset="0"/>
                <a:cs typeface="Calibri" pitchFamily="34" charset="0"/>
              </a:rPr>
              <a:t> a </a:t>
            </a:r>
            <a:r>
              <a:rPr lang="es-ES" sz="1800" dirty="0" err="1" smtClean="0">
                <a:latin typeface="Calibri" pitchFamily="34" charset="0"/>
                <a:cs typeface="Calibri" pitchFamily="34" charset="0"/>
              </a:rPr>
              <a:t>good</a:t>
            </a:r>
            <a:r>
              <a:rPr lang="es-E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1800" dirty="0" err="1" smtClean="0">
                <a:latin typeface="Calibri" pitchFamily="34" charset="0"/>
                <a:cs typeface="Calibri" pitchFamily="34" charset="0"/>
              </a:rPr>
              <a:t>solution</a:t>
            </a:r>
            <a:r>
              <a:rPr lang="es-E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1800" dirty="0" err="1" smtClean="0">
                <a:latin typeface="Calibri" pitchFamily="34" charset="0"/>
                <a:cs typeface="Calibri" pitchFamily="34" charset="0"/>
              </a:rPr>
              <a:t>for</a:t>
            </a:r>
            <a:r>
              <a:rPr lang="es-E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1800" dirty="0" err="1" smtClean="0">
                <a:latin typeface="Calibri" pitchFamily="34" charset="0"/>
                <a:cs typeface="Calibri" pitchFamily="34" charset="0"/>
              </a:rPr>
              <a:t>this</a:t>
            </a:r>
            <a:r>
              <a:rPr lang="es-E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1800" dirty="0" err="1" smtClean="0">
                <a:latin typeface="Calibri" pitchFamily="34" charset="0"/>
                <a:cs typeface="Calibri" pitchFamily="34" charset="0"/>
              </a:rPr>
              <a:t>course</a:t>
            </a:r>
            <a:endParaRPr lang="es-ES" sz="1800" dirty="0" smtClean="0">
              <a:latin typeface="Calibri" pitchFamily="34" charset="0"/>
              <a:cs typeface="Calibri" pitchFamily="34" charset="0"/>
            </a:endParaRPr>
          </a:p>
          <a:p>
            <a:pPr marL="1085850" lvl="1" indent="-342900" eaLnBrk="1" hangingPunct="1">
              <a:spcBef>
                <a:spcPct val="20000"/>
              </a:spcBef>
              <a:buSzPct val="85000"/>
              <a:buFont typeface="Arial" panose="020B0604020202020204" pitchFamily="34" charset="0"/>
              <a:buChar char="•"/>
              <a:defRPr/>
            </a:pPr>
            <a:r>
              <a:rPr lang="es-ES" sz="1800" dirty="0" err="1" smtClean="0">
                <a:latin typeface="Calibri" pitchFamily="34" charset="0"/>
                <a:cs typeface="Calibri" pitchFamily="34" charset="0"/>
              </a:rPr>
              <a:t>Really</a:t>
            </a:r>
            <a:r>
              <a:rPr lang="es-E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1800" dirty="0" err="1" smtClean="0">
                <a:latin typeface="Calibri" pitchFamily="34" charset="0"/>
                <a:cs typeface="Calibri" pitchFamily="34" charset="0"/>
              </a:rPr>
              <a:t>weird</a:t>
            </a:r>
            <a:r>
              <a:rPr lang="es-E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1800" dirty="0" err="1" smtClean="0">
                <a:latin typeface="Calibri" pitchFamily="34" charset="0"/>
                <a:cs typeface="Calibri" pitchFamily="34" charset="0"/>
              </a:rPr>
              <a:t>solution</a:t>
            </a:r>
            <a:r>
              <a:rPr lang="es-ES" sz="1800" dirty="0" smtClean="0">
                <a:latin typeface="Calibri" pitchFamily="34" charset="0"/>
                <a:cs typeface="Calibri" pitchFamily="34" charset="0"/>
              </a:rPr>
              <a:t>…</a:t>
            </a:r>
            <a:endParaRPr lang="es-ES" sz="1800" dirty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endParaRPr lang="es-ES" sz="2000" b="1" dirty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endParaRPr lang="es-ES" sz="2000" b="1" dirty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endParaRPr lang="es-ES" sz="2000" b="1" dirty="0" smtClean="0">
              <a:latin typeface="Calibri" pitchFamily="34" charset="0"/>
              <a:cs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SzPct val="85000"/>
              <a:buFontTx/>
              <a:buChar char="-"/>
              <a:defRPr/>
            </a:pPr>
            <a:endParaRPr lang="es-ES" sz="2000" b="1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63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 txBox="1">
            <a:spLocks noChangeArrowheads="1"/>
          </p:cNvSpPr>
          <p:nvPr/>
        </p:nvSpPr>
        <p:spPr bwMode="auto">
          <a:xfrm>
            <a:off x="282805" y="320107"/>
            <a:ext cx="8436990" cy="628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Char char="r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ZapfDingbats" pitchFamily="82" charset="2"/>
              <a:buChar char="m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ts val="1200"/>
              </a:spcBef>
              <a:buClrTx/>
              <a:buSzTx/>
              <a:buFontTx/>
              <a:buNone/>
            </a:pPr>
            <a:r>
              <a:rPr lang="en-US" altLang="es-ES" b="1" dirty="0" smtClean="0">
                <a:solidFill>
                  <a:srgbClr val="FF0000"/>
                </a:solidFill>
              </a:rPr>
              <a:t>THE </a:t>
            </a:r>
            <a:r>
              <a:rPr lang="en-US" altLang="es-ES" dirty="0" smtClean="0"/>
              <a:t>EXERCISE</a:t>
            </a:r>
          </a:p>
          <a:p>
            <a:pPr algn="just">
              <a:spcBef>
                <a:spcPts val="1200"/>
              </a:spcBef>
              <a:buClrTx/>
              <a:buSzTx/>
              <a:buFontTx/>
              <a:buNone/>
            </a:pPr>
            <a:endParaRPr lang="en-US" altLang="es-ES" sz="2000" dirty="0" smtClean="0"/>
          </a:p>
          <a:p>
            <a:pPr algn="just">
              <a:spcBef>
                <a:spcPts val="1200"/>
              </a:spcBef>
              <a:buClrTx/>
              <a:buSzTx/>
              <a:buNone/>
            </a:pPr>
            <a:r>
              <a:rPr lang="es-ES" altLang="es-ES" sz="2000" dirty="0" err="1"/>
              <a:t>Consider</a:t>
            </a:r>
            <a:r>
              <a:rPr lang="es-ES" altLang="es-ES" sz="2000" dirty="0"/>
              <a:t> </a:t>
            </a:r>
            <a:r>
              <a:rPr lang="es-ES" altLang="es-ES" sz="2000" dirty="0" err="1"/>
              <a:t>the</a:t>
            </a:r>
            <a:r>
              <a:rPr lang="es-ES" altLang="es-ES" sz="2000" dirty="0"/>
              <a:t> </a:t>
            </a:r>
            <a:r>
              <a:rPr lang="es-ES" altLang="es-ES" sz="2000" dirty="0" err="1"/>
              <a:t>topology</a:t>
            </a:r>
            <a:r>
              <a:rPr lang="es-ES" altLang="es-ES" sz="2000" dirty="0"/>
              <a:t> of </a:t>
            </a:r>
            <a:r>
              <a:rPr lang="es-ES" altLang="es-ES" sz="2000" dirty="0" err="1"/>
              <a:t>the</a:t>
            </a:r>
            <a:r>
              <a:rPr lang="es-ES" altLang="es-ES" sz="2000" dirty="0"/>
              <a:t> </a:t>
            </a:r>
            <a:r>
              <a:rPr lang="es-ES" altLang="es-ES" sz="2000" dirty="0" err="1"/>
              <a:t>following</a:t>
            </a:r>
            <a:r>
              <a:rPr lang="es-ES" altLang="es-ES" sz="2000" dirty="0"/>
              <a:t> </a:t>
            </a:r>
            <a:r>
              <a:rPr lang="es-ES" altLang="es-ES" sz="2000" dirty="0" err="1"/>
              <a:t>picture</a:t>
            </a:r>
            <a:r>
              <a:rPr lang="es-ES" altLang="es-ES" sz="2000" dirty="0"/>
              <a:t>. </a:t>
            </a:r>
          </a:p>
          <a:p>
            <a:pPr algn="just">
              <a:spcBef>
                <a:spcPts val="1200"/>
              </a:spcBef>
              <a:buClrTx/>
              <a:buSzTx/>
              <a:buFontTx/>
              <a:buNone/>
            </a:pPr>
            <a:endParaRPr lang="en-US" altLang="es-ES" sz="2000" dirty="0" smtClean="0"/>
          </a:p>
          <a:p>
            <a:pPr lvl="1" algn="just">
              <a:spcBef>
                <a:spcPts val="1200"/>
              </a:spcBef>
              <a:buClrTx/>
              <a:buSzTx/>
              <a:buFontTx/>
              <a:buNone/>
            </a:pPr>
            <a:r>
              <a:rPr lang="en-US" altLang="es-ES" sz="2000" dirty="0" smtClean="0"/>
              <a:t>a</a:t>
            </a:r>
            <a:r>
              <a:rPr lang="en-US" altLang="es-ES" sz="2000" dirty="0"/>
              <a:t>) Assign addresses to the </a:t>
            </a:r>
            <a:r>
              <a:rPr lang="en-US" altLang="es-ES" sz="2000" dirty="0" smtClean="0"/>
              <a:t>each </a:t>
            </a:r>
            <a:r>
              <a:rPr lang="en-US" altLang="es-ES" sz="2000" dirty="0"/>
              <a:t>one </a:t>
            </a:r>
            <a:r>
              <a:rPr lang="en-US" altLang="es-ES" sz="2000" dirty="0" smtClean="0"/>
              <a:t>other </a:t>
            </a:r>
            <a:r>
              <a:rPr lang="en-US" altLang="es-ES" sz="2000" dirty="0"/>
              <a:t>6 subnets taking into account the following requirements: all the addresses must be assigned from 128.119.252.0/23; subnet A must be able to hold up to 126 </a:t>
            </a:r>
            <a:r>
              <a:rPr lang="en-US" altLang="es-ES" sz="2000" dirty="0">
                <a:solidFill>
                  <a:srgbClr val="FF0000"/>
                </a:solidFill>
              </a:rPr>
              <a:t>hosts</a:t>
            </a:r>
            <a:r>
              <a:rPr lang="en-US" altLang="es-ES" sz="2000" dirty="0"/>
              <a:t>; subnet B must be able to hold up to 62 </a:t>
            </a:r>
            <a:r>
              <a:rPr lang="en-US" altLang="es-ES" sz="2000" dirty="0">
                <a:solidFill>
                  <a:srgbClr val="FF0000"/>
                </a:solidFill>
              </a:rPr>
              <a:t>interfaces</a:t>
            </a:r>
            <a:r>
              <a:rPr lang="en-US" altLang="es-ES" sz="2000" dirty="0"/>
              <a:t> and subnet C must hold up to 15 </a:t>
            </a:r>
            <a:r>
              <a:rPr lang="en-US" altLang="es-ES" sz="2000" dirty="0">
                <a:solidFill>
                  <a:srgbClr val="FF0000"/>
                </a:solidFill>
              </a:rPr>
              <a:t>end systems</a:t>
            </a:r>
            <a:r>
              <a:rPr lang="en-US" altLang="es-ES" sz="2000" dirty="0"/>
              <a:t>. </a:t>
            </a:r>
            <a:r>
              <a:rPr lang="en-US" altLang="es-ES" sz="2000" dirty="0" smtClean="0"/>
              <a:t>Of </a:t>
            </a:r>
            <a:r>
              <a:rPr lang="en-US" altLang="es-ES" sz="2000" dirty="0"/>
              <a:t>course subnets D, E and F should support two interfaces. Assign the addresses using the format </a:t>
            </a:r>
            <a:r>
              <a:rPr lang="en-US" altLang="es-ES" sz="2000" dirty="0" err="1"/>
              <a:t>a.b.c.d</a:t>
            </a:r>
            <a:r>
              <a:rPr lang="en-US" altLang="es-ES" sz="2000" dirty="0"/>
              <a:t>/x</a:t>
            </a:r>
            <a:r>
              <a:rPr lang="en-US" altLang="es-ES" sz="2000" dirty="0" smtClean="0"/>
              <a:t>.</a:t>
            </a:r>
          </a:p>
          <a:p>
            <a:pPr algn="just">
              <a:spcBef>
                <a:spcPts val="1200"/>
              </a:spcBef>
              <a:buClrTx/>
              <a:buSzTx/>
              <a:buFontTx/>
              <a:buNone/>
            </a:pPr>
            <a:endParaRPr lang="en-US" altLang="es-ES" sz="2000" dirty="0" smtClean="0"/>
          </a:p>
          <a:p>
            <a:pPr lvl="1" algn="just">
              <a:spcBef>
                <a:spcPts val="1200"/>
              </a:spcBef>
              <a:buClrTx/>
              <a:buSzTx/>
              <a:buFontTx/>
              <a:buNone/>
            </a:pPr>
            <a:r>
              <a:rPr lang="en-US" altLang="es-ES" sz="2000" dirty="0" smtClean="0"/>
              <a:t>b) Using </a:t>
            </a:r>
            <a:r>
              <a:rPr lang="en-US" altLang="es-ES" sz="2000" dirty="0"/>
              <a:t>your answer to part (a), provide the forwarding tables (using longest prefix matching) for each of the three routers using the following </a:t>
            </a:r>
            <a:r>
              <a:rPr lang="en-US" altLang="es-ES" sz="2000" dirty="0" smtClean="0"/>
              <a:t>format: </a:t>
            </a:r>
            <a:r>
              <a:rPr lang="en-US" altLang="es-ES" sz="2000" dirty="0">
                <a:solidFill>
                  <a:srgbClr val="FF0000"/>
                </a:solidFill>
              </a:rPr>
              <a:t>destination IP / prefix / next hop </a:t>
            </a:r>
            <a:r>
              <a:rPr lang="en-US" altLang="es-ES" sz="2000" dirty="0"/>
              <a:t>(write the IP address using decimal numbers and the prefix using ’/[0..32</a:t>
            </a:r>
            <a:r>
              <a:rPr lang="en-US" altLang="es-ES" sz="2000" dirty="0" smtClean="0"/>
              <a:t>]’).</a:t>
            </a:r>
            <a:endParaRPr lang="es-ES" altLang="es-ES" sz="2000" dirty="0" smtClean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1506" y="0"/>
            <a:ext cx="1772240" cy="228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11089</TotalTime>
  <Words>379</Words>
  <Application>Microsoft Office PowerPoint</Application>
  <PresentationFormat>Presentación en pantalla (4:3)</PresentationFormat>
  <Paragraphs>42</Paragraphs>
  <Slides>3</Slides>
  <Notes>3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10" baseType="lpstr">
      <vt:lpstr>Arial</vt:lpstr>
      <vt:lpstr>Calibri</vt:lpstr>
      <vt:lpstr>Comic Sans MS</vt:lpstr>
      <vt:lpstr>Times New Roman</vt:lpstr>
      <vt:lpstr>ZapfDingbats</vt:lpstr>
      <vt:lpstr>1_Default Design</vt:lpstr>
      <vt:lpstr>Clip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3rd Edition: Chapter 3</dc:title>
  <dc:creator>Jim Kurose &amp; Keith Ross</dc:creator>
  <cp:lastModifiedBy>francisco valera</cp:lastModifiedBy>
  <cp:revision>267</cp:revision>
  <cp:lastPrinted>2000-04-27T09:23:27Z</cp:lastPrinted>
  <dcterms:created xsi:type="dcterms:W3CDTF">1999-10-08T19:08:27Z</dcterms:created>
  <dcterms:modified xsi:type="dcterms:W3CDTF">2015-07-30T09:57:56Z</dcterms:modified>
</cp:coreProperties>
</file>